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4543" r:id="rId2"/>
  </p:sldMasterIdLst>
  <p:notesMasterIdLst>
    <p:notesMasterId r:id="rId29"/>
  </p:notesMasterIdLst>
  <p:sldIdLst>
    <p:sldId id="453" r:id="rId3"/>
    <p:sldId id="256" r:id="rId4"/>
    <p:sldId id="484" r:id="rId5"/>
    <p:sldId id="468" r:id="rId6"/>
    <p:sldId id="514" r:id="rId7"/>
    <p:sldId id="419" r:id="rId8"/>
    <p:sldId id="323" r:id="rId9"/>
    <p:sldId id="483" r:id="rId10"/>
    <p:sldId id="466" r:id="rId11"/>
    <p:sldId id="490" r:id="rId12"/>
    <p:sldId id="491" r:id="rId13"/>
    <p:sldId id="495" r:id="rId14"/>
    <p:sldId id="513" r:id="rId15"/>
    <p:sldId id="418" r:id="rId16"/>
    <p:sldId id="504" r:id="rId17"/>
    <p:sldId id="506" r:id="rId18"/>
    <p:sldId id="507" r:id="rId19"/>
    <p:sldId id="515" r:id="rId20"/>
    <p:sldId id="508" r:id="rId21"/>
    <p:sldId id="510" r:id="rId22"/>
    <p:sldId id="509" r:id="rId23"/>
    <p:sldId id="511" r:id="rId24"/>
    <p:sldId id="512" r:id="rId25"/>
    <p:sldId id="486" r:id="rId26"/>
    <p:sldId id="459" r:id="rId27"/>
    <p:sldId id="460" r:id="rId28"/>
  </p:sldIdLst>
  <p:sldSz cx="9144000" cy="6858000" type="screen4x3"/>
  <p:notesSz cx="6797675" cy="9926638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melia BT" pitchFamily="8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CC3300"/>
    <a:srgbClr val="FF6600"/>
    <a:srgbClr val="FF7C80"/>
    <a:srgbClr val="CC6600"/>
    <a:srgbClr val="E4820A"/>
    <a:srgbClr val="FF9933"/>
    <a:srgbClr val="FF9900"/>
    <a:srgbClr val="FF3399"/>
    <a:srgbClr val="C35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75" autoAdjust="0"/>
    <p:restoredTop sz="96568" autoAdjust="0"/>
  </p:normalViewPr>
  <p:slideViewPr>
    <p:cSldViewPr>
      <p:cViewPr>
        <p:scale>
          <a:sx n="100" d="100"/>
          <a:sy n="100" d="100"/>
        </p:scale>
        <p:origin x="-1944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7B283DD-CD47-4E1E-AF3E-27221CD5275B}" type="datetimeFigureOut">
              <a:rPr lang="it-IT"/>
              <a:pPr>
                <a:defRPr/>
              </a:pPr>
              <a:t>28/05/2022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1D7F10-534F-446C-9906-1A999CC66A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212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</p:grpSp>
        </p:grpSp>
      </p:grpSp>
      <p:sp>
        <p:nvSpPr>
          <p:cNvPr id="20793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20793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9984F-8AAA-40AD-969B-DF8E2DCAA8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99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28998-F45C-4794-B00B-28CF0D6D72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2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ADBF4-2409-4450-B0DC-71B400E535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71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311FC-51F2-484B-ADDE-C1F54D21B25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B15B1A-7FB4-48BF-879F-BC4CE1C6471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6DF76-16C2-4514-B6DA-C2E293D0133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7C369-03C9-4BAE-8517-E737C4B1091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D98C4-A89C-4580-961C-51698CBE8E0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3568E-8449-49E4-8278-E6EF56FFC7F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02872-A422-4ABA-BC11-A0134F36E61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57518-8151-4CE3-A7BD-48AE0EF9A88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BAB4-B664-4C98-9863-931AD8114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05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05485-5DE8-43A3-A058-EBCB82B64A2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58CB8-D4BE-4959-BDF2-A188C6FCDA0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7AC8C-8280-4713-92DD-A30F8CE88A3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DFFCF-6868-4393-8F81-A6A1E97D1E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35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F4313-FA73-495D-B107-C0A0F1D67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69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12FAC-55BD-417A-B1DA-14E9566794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43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AB21B-94E1-4CF8-A29C-59EABA9E8A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70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EF56-22BA-47BF-B171-F100C0EFBB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74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A4B19-DFA4-4E76-A3A9-418E6E8003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68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8630A-8ABE-4D4E-B873-9B43984352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89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0685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5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5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5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5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5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0686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6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7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2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2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88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3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0688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8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310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689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89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90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  <p:sp>
            <p:nvSpPr>
              <p:cNvPr id="20690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/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8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9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094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3095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3096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  <p:sp>
              <p:nvSpPr>
                <p:cNvPr id="3097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melia BT" pitchFamily="82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it-IT" altLang="it-IT" smtClean="0"/>
                </a:p>
              </p:txBody>
            </p:sp>
          </p:grpSp>
        </p:grpSp>
      </p:grpSp>
      <p:sp>
        <p:nvSpPr>
          <p:cNvPr id="20691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691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0691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691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691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C2CD593-72FF-406C-A182-EE2662A725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2CD593-72FF-406C-A182-EE2662A725C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F:\Incontro 19-4-2015\a.i.m.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3322"/>
            <a:ext cx="8306071" cy="68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1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8935"/>
            <a:ext cx="8229600" cy="995809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EVENTI DELL’ANNO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Panettoni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1628800"/>
            <a:ext cx="4330824" cy="4497363"/>
          </a:xfrm>
        </p:spPr>
        <p:txBody>
          <a:bodyPr/>
          <a:lstStyle/>
          <a:p>
            <a:r>
              <a:rPr lang="it-IT" dirty="0" smtClean="0"/>
              <a:t>Entrate  € 8.831,80</a:t>
            </a:r>
          </a:p>
          <a:p>
            <a:r>
              <a:rPr lang="it-IT" dirty="0" smtClean="0"/>
              <a:t>Uscite    € 5.191,99</a:t>
            </a:r>
          </a:p>
          <a:p>
            <a:r>
              <a:rPr lang="it-IT" dirty="0" smtClean="0"/>
              <a:t>Utile       € 3.639,81</a:t>
            </a:r>
            <a:endParaRPr lang="it-IT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252360"/>
              </p:ext>
            </p:extLst>
          </p:nvPr>
        </p:nvGraphicFramePr>
        <p:xfrm>
          <a:off x="683568" y="1484784"/>
          <a:ext cx="2873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3" imgW="8019882" imgH="11344104" progId="Acrobat.Document.DC">
                  <p:embed/>
                </p:oleObj>
              </mc:Choice>
              <mc:Fallback>
                <p:oleObj name="Acrobat Document" r:id="rId3" imgW="8019882" imgH="113441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484784"/>
                        <a:ext cx="28733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7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8935"/>
            <a:ext cx="8229600" cy="995809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EVENTI DELL’ANNO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IL VOLO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1628800"/>
            <a:ext cx="4330824" cy="4497363"/>
          </a:xfrm>
        </p:spPr>
        <p:txBody>
          <a:bodyPr/>
          <a:lstStyle/>
          <a:p>
            <a:r>
              <a:rPr lang="it-IT" dirty="0" smtClean="0"/>
              <a:t>Entrate  € 1.092,80</a:t>
            </a:r>
          </a:p>
          <a:p>
            <a:r>
              <a:rPr lang="it-IT" dirty="0" smtClean="0"/>
              <a:t>Uscite    €    915,98</a:t>
            </a:r>
          </a:p>
          <a:p>
            <a:r>
              <a:rPr lang="it-IT" dirty="0" smtClean="0"/>
              <a:t>Utile       € </a:t>
            </a:r>
            <a:r>
              <a:rPr lang="it-IT" dirty="0"/>
              <a:t> </a:t>
            </a:r>
            <a:r>
              <a:rPr lang="it-IT" dirty="0" smtClean="0"/>
              <a:t>  176,82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sz="1600" dirty="0" smtClean="0"/>
              <a:t>PREVISTE 3 OCCASIONI DI CUI 2 NON EFFETTUATE (OSSERVANZA E PONTESANTO)</a:t>
            </a:r>
            <a:endParaRPr lang="it-IT" sz="1600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09171"/>
              </p:ext>
            </p:extLst>
          </p:nvPr>
        </p:nvGraphicFramePr>
        <p:xfrm>
          <a:off x="755576" y="1412776"/>
          <a:ext cx="2873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8019882" imgH="11344104" progId="Acrobat.Document.DC">
                  <p:embed/>
                </p:oleObj>
              </mc:Choice>
              <mc:Fallback>
                <p:oleObj name="Acrobat Document" r:id="rId3" imgW="8019882" imgH="11344104" progId="Acrobat.Document.DC">
                  <p:embed/>
                  <p:pic>
                    <p:nvPicPr>
                      <p:cNvPr id="0" name="Ogget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412776"/>
                        <a:ext cx="28733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1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EVENTI DELL’ANNO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Raccolta fondi                       «un pozzo per </a:t>
            </a:r>
            <a:r>
              <a:rPr lang="it-IT" b="1" dirty="0" err="1" smtClean="0">
                <a:solidFill>
                  <a:srgbClr val="0070C0"/>
                </a:solidFill>
              </a:rPr>
              <a:t>Gitare</a:t>
            </a:r>
            <a:r>
              <a:rPr lang="it-IT" b="1" dirty="0" smtClean="0">
                <a:solidFill>
                  <a:srgbClr val="0070C0"/>
                </a:solidFill>
              </a:rPr>
              <a:t>»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/>
          <a:lstStyle/>
          <a:p>
            <a:r>
              <a:rPr lang="it-IT" dirty="0" smtClean="0"/>
              <a:t>Entrate  € 18.475,16</a:t>
            </a:r>
          </a:p>
          <a:p>
            <a:r>
              <a:rPr lang="it-IT" dirty="0" smtClean="0"/>
              <a:t>Uscite    €   </a:t>
            </a:r>
            <a:r>
              <a:rPr lang="it-IT" dirty="0"/>
              <a:t> </a:t>
            </a:r>
            <a:r>
              <a:rPr lang="it-IT" dirty="0" smtClean="0"/>
              <a:t>  915.60</a:t>
            </a:r>
          </a:p>
          <a:p>
            <a:r>
              <a:rPr lang="it-IT" dirty="0" smtClean="0"/>
              <a:t>Utile       € 17.559,56</a:t>
            </a:r>
            <a:endParaRPr lang="it-IT" dirty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 descr="Y:\ASSOCIAZIONE MISSIONARIA 20-10-2018\EVENTI\EVENTI 2021\RACCOLTA FONDI GIL GIL\rabdom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" y="2204864"/>
            <a:ext cx="4035028" cy="302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EVENTI </a:t>
            </a:r>
            <a:r>
              <a:rPr lang="it-IT" b="1" dirty="0" smtClean="0">
                <a:solidFill>
                  <a:srgbClr val="FF0000"/>
                </a:solidFill>
              </a:rPr>
              <a:t>DELL’ANNO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Partecipazione a convegni filatelici</a:t>
            </a:r>
            <a:endParaRPr lang="it-IT" sz="3200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/>
          <a:lstStyle/>
          <a:p>
            <a:r>
              <a:rPr lang="it-IT" dirty="0" smtClean="0"/>
              <a:t>Entrate  € </a:t>
            </a:r>
            <a:r>
              <a:rPr lang="it-IT" dirty="0" smtClean="0"/>
              <a:t> </a:t>
            </a:r>
            <a:r>
              <a:rPr lang="it-IT" dirty="0" smtClean="0"/>
              <a:t>2.312,00</a:t>
            </a:r>
            <a:endParaRPr lang="it-IT" dirty="0" smtClean="0"/>
          </a:p>
          <a:p>
            <a:r>
              <a:rPr lang="it-IT" dirty="0" smtClean="0"/>
              <a:t>Uscite    €   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smtClean="0"/>
              <a:t>977,00</a:t>
            </a:r>
            <a:endParaRPr lang="it-IT" dirty="0" smtClean="0"/>
          </a:p>
          <a:p>
            <a:r>
              <a:rPr lang="it-IT" dirty="0" smtClean="0"/>
              <a:t>Utile       € </a:t>
            </a:r>
            <a:r>
              <a:rPr lang="it-IT" dirty="0"/>
              <a:t> </a:t>
            </a:r>
            <a:r>
              <a:rPr lang="it-IT" dirty="0" smtClean="0"/>
              <a:t>1.335,00</a:t>
            </a:r>
            <a:endParaRPr lang="it-IT" dirty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355160" y="3167390"/>
            <a:ext cx="2433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foto mostra filatelica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71834"/>
            <a:ext cx="4057217" cy="251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04664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competenza 2021 sono stati inviati </a:t>
            </a:r>
          </a:p>
          <a:p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€ </a:t>
            </a:r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140.528,03 </a:t>
            </a:r>
            <a:r>
              <a:rPr lang="it-IT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(primo invio marzo 2021 ultimo invio marzo 2022</a:t>
            </a:r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endParaRPr lang="it-IT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it-IT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  <a:endParaRPr lang="it-IT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691208" y="1556792"/>
            <a:ext cx="770485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BRASILE € 23.500,00 </a:t>
            </a: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691208" y="2852936"/>
            <a:ext cx="7704856" cy="9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KENYA+TANZANIA € 77.794,78 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683568" y="4221088"/>
            <a:ext cx="77048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MESSICO € 15.931,25 </a:t>
            </a:r>
            <a:endParaRPr lang="it-IT" dirty="0"/>
          </a:p>
        </p:txBody>
      </p:sp>
      <p:sp>
        <p:nvSpPr>
          <p:cNvPr id="7" name="Rettangolo arrotondato 6"/>
          <p:cNvSpPr/>
          <p:nvPr/>
        </p:nvSpPr>
        <p:spPr>
          <a:xfrm>
            <a:off x="683568" y="5661248"/>
            <a:ext cx="7704856" cy="8751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Altri Progetti € 23.302,00 </a:t>
            </a:r>
          </a:p>
        </p:txBody>
      </p:sp>
    </p:spTree>
    <p:extLst>
      <p:ext uri="{BB962C8B-B14F-4D97-AF65-F5344CB8AC3E}">
        <p14:creationId xmlns:p14="http://schemas.microsoft.com/office/powerpoint/2010/main" val="38630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Altri progetti 2021 </a:t>
            </a:r>
          </a:p>
          <a:p>
            <a:r>
              <a:rPr lang="it-IT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€ 23.302,00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755576" y="2393361"/>
            <a:ext cx="7704856" cy="9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Istituto Santa Teresa 15.000,00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683568" y="4293096"/>
            <a:ext cx="7704856" cy="93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Caritas Parrocchiali 8.302,00 </a:t>
            </a:r>
          </a:p>
        </p:txBody>
      </p:sp>
    </p:spTree>
    <p:extLst>
      <p:ext uri="{BB962C8B-B14F-4D97-AF65-F5344CB8AC3E}">
        <p14:creationId xmlns:p14="http://schemas.microsoft.com/office/powerpoint/2010/main" val="5056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Libro </a:t>
            </a:r>
            <a:r>
              <a:rPr lang="it-IT" b="1" dirty="0" err="1" smtClean="0">
                <a:solidFill>
                  <a:srgbClr val="FF0000"/>
                </a:solidFill>
              </a:rPr>
              <a:t>cinquant’aim</a:t>
            </a: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FF0000"/>
                </a:solidFill>
              </a:rPr>
              <a:t>1970 - 2020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/>
          <a:lstStyle/>
          <a:p>
            <a:r>
              <a:rPr lang="it-IT" dirty="0" smtClean="0"/>
              <a:t>Spedite 1050 copie omaggio ad altrettanti benefattori</a:t>
            </a:r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132856"/>
            <a:ext cx="4116834" cy="25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8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EVENTI </a:t>
            </a:r>
            <a:r>
              <a:rPr lang="it-IT" b="1" dirty="0" smtClean="0">
                <a:solidFill>
                  <a:srgbClr val="FF0000"/>
                </a:solidFill>
              </a:rPr>
              <a:t>DELL’ANNO 2022</a:t>
            </a:r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Raccolta </a:t>
            </a:r>
            <a:r>
              <a:rPr lang="it-IT" b="1" dirty="0" smtClean="0">
                <a:solidFill>
                  <a:srgbClr val="0070C0"/>
                </a:solidFill>
              </a:rPr>
              <a:t>fondi per l’Ucraina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 smtClean="0"/>
              <a:t>Per far fronte all’emergenza profughi provocata dal conflitto in scoppiato in Ucraina sono stati acquistati beni di prima necessità, presso e con il contributo del Conad </a:t>
            </a:r>
            <a:r>
              <a:rPr lang="it-IT" dirty="0" err="1" smtClean="0"/>
              <a:t>Montericco</a:t>
            </a:r>
            <a:r>
              <a:rPr lang="it-IT" dirty="0" smtClean="0"/>
              <a:t>, generi di prima necessità e consegnati all’Associazione No Sprechi per la distribuzione </a:t>
            </a:r>
            <a:endParaRPr lang="it-IT" dirty="0" smtClean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46" name="Picture 2" descr="Y:\ASSOCIAZIONE MISSIONARIA 20-10-2018\EVENTI\EVENTI 2022\SIAMO TUTTI MISSIONARI 21\foto no spre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0" y="2060848"/>
            <a:ext cx="3280224" cy="43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8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APPROVAZIONE BILANCIO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r>
              <a:rPr lang="it-IT" sz="4000" dirty="0" smtClean="0"/>
              <a:t>SI</a:t>
            </a:r>
          </a:p>
          <a:p>
            <a:r>
              <a:rPr lang="it-IT" sz="4000" dirty="0" smtClean="0"/>
              <a:t>NO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189332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sz="1800" dirty="0" smtClean="0"/>
              <a:t>Il 24 aprile grazie al Consigliere Eugenio Galvani è stata presentata l’AIM Croce Coperta al Presidente e ai componenti il </a:t>
            </a:r>
            <a:r>
              <a:rPr lang="it-IT" sz="1800" dirty="0" err="1" smtClean="0"/>
              <a:t>RotarY</a:t>
            </a:r>
            <a:r>
              <a:rPr lang="it-IT" sz="1800" dirty="0" smtClean="0"/>
              <a:t> Club di Imola l’Associazione e la sua attività a favore delle Missioni.</a:t>
            </a:r>
          </a:p>
          <a:p>
            <a:pPr marL="0" indent="0">
              <a:buNone/>
            </a:pPr>
            <a:r>
              <a:rPr lang="it-IT" sz="1800" dirty="0" smtClean="0"/>
              <a:t>Nell’occasione sono state poste le basi </a:t>
            </a:r>
            <a:r>
              <a:rPr lang="it-IT" sz="1800" dirty="0" err="1" smtClean="0"/>
              <a:t>affinchè</a:t>
            </a:r>
            <a:r>
              <a:rPr lang="it-IT" sz="1800" dirty="0" smtClean="0"/>
              <a:t> un componente del Club possa andare la sua professione di veterinario in Tanzania per rendere fertili le mucche acquistate con il contributo di tanti Benefattori</a:t>
            </a:r>
            <a:endParaRPr lang="it-IT" sz="1800" dirty="0" smtClean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Attività anno 2022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Serata Rotary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9" name="Picture 3" descr="Y:\ASSOCIAZIONE MISSIONARIA 20-10-2018\EVENTI\EVENTI 2022\ROTARY\foto sera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20888"/>
            <a:ext cx="384042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90823" y="548680"/>
            <a:ext cx="8712200" cy="47529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r>
              <a:rPr lang="it-IT" sz="3600" kern="10" spc="-360" dirty="0" smtClean="0">
                <a:ln w="34925">
                  <a:noFill/>
                  <a:round/>
                  <a:headEnd/>
                  <a:tailEnd/>
                </a:ln>
                <a:solidFill>
                  <a:srgbClr val="A50021"/>
                </a:solidFill>
                <a:latin typeface="Arial Rounded MT Bold" panose="020F0704030504030204" pitchFamily="34" charset="0"/>
              </a:rPr>
              <a:t>ASSEMBLEA INCONTRO</a:t>
            </a:r>
            <a:endParaRPr lang="it-IT" sz="3600" kern="10" spc="-360" dirty="0">
              <a:ln w="34925">
                <a:solidFill>
                  <a:schemeClr val="tx1"/>
                </a:solidFill>
                <a:round/>
                <a:headEnd/>
                <a:tailEnd/>
              </a:ln>
              <a:solidFill>
                <a:srgbClr val="A50021"/>
              </a:solidFill>
              <a:latin typeface="Arial Rounded MT Bold" panose="020F0704030504030204" pitchFamily="34" charset="0"/>
            </a:endParaRPr>
          </a:p>
          <a:p>
            <a:r>
              <a:rPr lang="it-IT" sz="3600" kern="10" spc="-360" dirty="0" smtClean="0">
                <a:ln w="34925">
                  <a:noFill/>
                  <a:round/>
                  <a:headEnd/>
                  <a:tailEnd/>
                </a:ln>
                <a:solidFill>
                  <a:srgbClr val="A50021"/>
                </a:solidFill>
                <a:latin typeface="Arial Rounded MT Bold" panose="020F0704030504030204" pitchFamily="34" charset="0"/>
              </a:rPr>
              <a:t>12 giugno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sz="1800" dirty="0" smtClean="0"/>
              <a:t>Il 24 aprile grazie al Consigliere Eugenio Galvani è stata presentata l’AIM Croce Coperta al Presidente e ai componenti il </a:t>
            </a:r>
            <a:r>
              <a:rPr lang="it-IT" sz="1800" dirty="0" err="1" smtClean="0"/>
              <a:t>RotarY</a:t>
            </a:r>
            <a:r>
              <a:rPr lang="it-IT" sz="1800" dirty="0" smtClean="0"/>
              <a:t> Club di Imola l’Associazione e la sua attività a favore delle Missioni.</a:t>
            </a:r>
          </a:p>
          <a:p>
            <a:pPr marL="0" indent="0">
              <a:buNone/>
            </a:pPr>
            <a:r>
              <a:rPr lang="it-IT" sz="1800" dirty="0" smtClean="0"/>
              <a:t>Nell’occasione sono state poste le basi </a:t>
            </a:r>
            <a:r>
              <a:rPr lang="it-IT" sz="1800" dirty="0" err="1" smtClean="0"/>
              <a:t>affinchè</a:t>
            </a:r>
            <a:r>
              <a:rPr lang="it-IT" sz="1800" dirty="0" smtClean="0"/>
              <a:t> un componente del Club possa andare la sua professione di veterinario in Tanzania per rendere fertili le mucche acquistate con il contributo di tanti Benefattori</a:t>
            </a:r>
            <a:endParaRPr lang="it-IT" sz="1800" dirty="0" smtClean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Attività anno 2022</a:t>
            </a:r>
            <a:r>
              <a:rPr lang="it-IT" dirty="0">
                <a:solidFill>
                  <a:srgbClr val="FF0000"/>
                </a:solidFill>
              </a:rPr>
              <a:t/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Serata Rotary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9" name="Picture 3" descr="Y:\ASSOCIAZIONE MISSIONARIA 20-10-2018\EVENTI\EVENTI 2022\ROTARY\foto serat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20888"/>
            <a:ext cx="384042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PESCA DELLE ROGAZIONI 2022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In occasione della venuta in </a:t>
            </a:r>
            <a:r>
              <a:rPr lang="it-IT" dirty="0" smtClean="0"/>
              <a:t>Città della madonna del Piratello in </a:t>
            </a:r>
            <a:r>
              <a:rPr lang="it-IT" dirty="0" smtClean="0"/>
              <a:t>collaborazione con il Centro Missionario Diocesano e il Gruppo Scout Imola 4 si è organizzato una pesca di beneficenza a favore di Missionari operanti in Africa e Brasile </a:t>
            </a:r>
            <a:endParaRPr lang="it-IT" dirty="0" smtClean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2" name="Picture 2" descr="Y:\ASSOCIAZIONE MISSIONARIA 20-10-2018\EVENTI\EVENTI 2022\PESCA ROGAZIONI\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4" y="2060848"/>
            <a:ext cx="316111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80920" cy="108012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Eventi Programmati 2022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2204864"/>
            <a:ext cx="4330824" cy="39212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In occasione della venuta in </a:t>
            </a:r>
            <a:r>
              <a:rPr lang="it-IT" dirty="0" smtClean="0"/>
              <a:t>Città della madonna del Piratello in </a:t>
            </a:r>
            <a:r>
              <a:rPr lang="it-IT" dirty="0" smtClean="0"/>
              <a:t>collaborazione con il Centro Missionario Diocesano e il Gruppo Scout Imola 4 si è organizzato una pesca di beneficenza a favore di Missionari operanti in Africa e Brasile </a:t>
            </a:r>
            <a:endParaRPr lang="it-IT" dirty="0" smtClean="0"/>
          </a:p>
        </p:txBody>
      </p:sp>
      <p:sp>
        <p:nvSpPr>
          <p:cNvPr id="4" name="AutoShape 2" descr="IMG-20210729-WA0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IMG-20210729-WA00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2" name="Picture 2" descr="Y:\ASSOCIAZIONE MISSIONARIA 20-10-2018\EVENTI\EVENTI 2022\PESCA ROGAZIONI\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4" y="2060848"/>
            <a:ext cx="316111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Altri eventi possibili nel  2022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«Un aiuto di corsa» in collaborazione con la Parrocchia di Croce Coperta</a:t>
            </a:r>
          </a:p>
          <a:p>
            <a:r>
              <a:rPr lang="it-IT" dirty="0" smtClean="0"/>
              <a:t>Mercatino prenatalizio presso Casa Madre dell’Istituto santa Teresa</a:t>
            </a:r>
          </a:p>
          <a:p>
            <a:r>
              <a:rPr lang="it-IT" dirty="0" smtClean="0"/>
              <a:t>Probabile organizzazione di un’asta di beneficienza di quadri o ceramiche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1832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23528" y="5852104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…continua</a:t>
            </a:r>
            <a:endParaRPr lang="it-IT" sz="3200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01" y="1047917"/>
            <a:ext cx="3528392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9632" y="332656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Progetto pannolini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30" y="1217370"/>
            <a:ext cx="4176661" cy="43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5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043608" y="476672"/>
            <a:ext cx="7128791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r>
              <a:rPr lang="it-IT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SEDE  LEGALE</a:t>
            </a:r>
            <a:endParaRPr lang="it-IT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63713" y="1700808"/>
            <a:ext cx="59055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VIA PAOLINI, 4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40026 - IMOLA (BO)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820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Tel.: 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0542.44294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alt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4820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email</a:t>
            </a: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820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altLang="it-IT" b="1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	info@aimimola.it</a:t>
            </a:r>
            <a:endParaRPr kumimoji="0" lang="it-IT" alt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alt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820A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sito: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 www.aimimola.it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	www.mostrapresepiimola.it</a:t>
            </a:r>
            <a:endParaRPr kumimoji="0" lang="it-IT" alt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95535" y="872716"/>
            <a:ext cx="8496943" cy="79208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r>
              <a:rPr lang="it-IT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GRAZIE PER LA VOSTRA PARTECIPAZIONE</a:t>
            </a:r>
            <a:endParaRPr lang="it-IT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63713" y="2276872"/>
            <a:ext cx="5905500" cy="29523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ARRIVEDERCI AL PROSSIMO INCONTRO nel </a:t>
            </a:r>
            <a:r>
              <a:rPr kumimoji="0" lang="it-IT" altLang="it-IT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2023!!!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 della giornata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2400" dirty="0" smtClean="0"/>
              <a:t>Ore </a:t>
            </a:r>
            <a:r>
              <a:rPr lang="it-IT" sz="2400" dirty="0" smtClean="0"/>
              <a:t>10,00 Accoglienza e </a:t>
            </a:r>
            <a:r>
              <a:rPr lang="it-IT" sz="2400" dirty="0"/>
              <a:t>i</a:t>
            </a:r>
            <a:r>
              <a:rPr lang="it-IT" sz="2400" dirty="0" smtClean="0"/>
              <a:t>nizio lavori </a:t>
            </a:r>
          </a:p>
          <a:p>
            <a:pPr marL="0" indent="0">
              <a:buNone/>
            </a:pPr>
            <a:r>
              <a:rPr lang="it-IT" sz="2400" dirty="0" smtClean="0"/>
              <a:t>Ore 10,15 </a:t>
            </a:r>
            <a:r>
              <a:rPr lang="it-IT" sz="2400" dirty="0"/>
              <a:t>P</a:t>
            </a:r>
            <a:r>
              <a:rPr lang="it-IT" sz="2400" dirty="0" smtClean="0"/>
              <a:t>reghiera e saluto Madre </a:t>
            </a:r>
            <a:r>
              <a:rPr lang="it-IT" sz="2400" dirty="0" err="1" smtClean="0"/>
              <a:t>Ritalba</a:t>
            </a:r>
            <a:endParaRPr lang="it-IT" sz="2400" dirty="0" smtClean="0"/>
          </a:p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Ore 10,30 </a:t>
            </a:r>
            <a:r>
              <a:rPr lang="it-IT" sz="2400" dirty="0"/>
              <a:t>P</a:t>
            </a:r>
            <a:r>
              <a:rPr lang="it-IT" sz="2400" dirty="0" smtClean="0"/>
              <a:t>resentazione e approvazione bilancio 2021</a:t>
            </a:r>
          </a:p>
          <a:p>
            <a:pPr marL="0" indent="0">
              <a:buNone/>
            </a:pPr>
            <a:r>
              <a:rPr lang="it-IT" sz="2400" dirty="0"/>
              <a:t> </a:t>
            </a:r>
            <a:r>
              <a:rPr lang="it-IT" sz="2400" dirty="0" smtClean="0"/>
              <a:t>                Riassunto attività anno 2021</a:t>
            </a:r>
          </a:p>
          <a:p>
            <a:pPr marL="0" indent="0">
              <a:buNone/>
            </a:pPr>
            <a:r>
              <a:rPr lang="it-IT" sz="2400" dirty="0"/>
              <a:t>	</a:t>
            </a:r>
            <a:r>
              <a:rPr lang="it-IT" sz="2400" dirty="0" smtClean="0"/>
              <a:t>   Programma iniziative anno 2022</a:t>
            </a:r>
          </a:p>
          <a:p>
            <a:pPr marL="0" indent="0">
              <a:buNone/>
            </a:pPr>
            <a:r>
              <a:rPr lang="it-IT" sz="2400" dirty="0" smtClean="0"/>
              <a:t>Ore 12.00 Santa Messa </a:t>
            </a:r>
          </a:p>
          <a:p>
            <a:pPr marL="0" indent="0">
              <a:buNone/>
            </a:pPr>
            <a:r>
              <a:rPr lang="it-IT" sz="2400" dirty="0" smtClean="0"/>
              <a:t>Ore 13,15 Pranzo</a:t>
            </a:r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3275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 smtClean="0">
                <a:solidFill>
                  <a:srgbClr val="CC6600"/>
                </a:solidFill>
              </a:rPr>
              <a:t>Il Nostro SITO: </a:t>
            </a:r>
            <a:r>
              <a:rPr lang="it-IT" altLang="it-IT" sz="4000" b="1" cap="none" dirty="0" smtClean="0">
                <a:solidFill>
                  <a:srgbClr val="CC3300"/>
                </a:solidFill>
                <a:effectLst/>
                <a:latin typeface="Arial Rounded MT Bold" panose="020F0704030504030204" pitchFamily="34" charset="0"/>
              </a:rPr>
              <a:t>www.aimimola.it</a:t>
            </a:r>
            <a:endParaRPr lang="it-IT" sz="4000" dirty="0">
              <a:solidFill>
                <a:srgbClr val="CC3300"/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628800"/>
            <a:ext cx="6912768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2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/>
          <p:nvPr/>
        </p:nvSpPr>
        <p:spPr>
          <a:xfrm>
            <a:off x="899592" y="1412776"/>
            <a:ext cx="734481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915616" y="2996952"/>
            <a:ext cx="734481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ATTIVITA’ VOLONTARI € 27.120,47</a:t>
            </a:r>
            <a:endParaRPr lang="it-IT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931615" y="4650060"/>
            <a:ext cx="734481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5 X 1000    €  12.933,00</a:t>
            </a:r>
            <a:endParaRPr lang="it-IT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183659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OFFERTE DA BENEFATTORI € 128.974,21 </a:t>
            </a:r>
            <a:endParaRPr lang="it-IT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35621" y="524848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ENTRATE COMPLESSIVE 2021</a:t>
            </a:r>
            <a:endParaRPr lang="it-IT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29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79712" y="2780928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115616" y="98072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+mj-lt"/>
              </a:rPr>
              <a:t>CONFRONTO DEGLI ULTIMI 4 ANNI</a:t>
            </a:r>
            <a:endParaRPr lang="it-IT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513012"/>
              </p:ext>
            </p:extLst>
          </p:nvPr>
        </p:nvGraphicFramePr>
        <p:xfrm>
          <a:off x="469900" y="1827689"/>
          <a:ext cx="8119320" cy="4070985"/>
        </p:xfrm>
        <a:graphic>
          <a:graphicData uri="http://schemas.openxmlformats.org/drawingml/2006/table">
            <a:tbl>
              <a:tblPr/>
              <a:tblGrid>
                <a:gridCol w="371188"/>
                <a:gridCol w="774101"/>
                <a:gridCol w="774101"/>
                <a:gridCol w="774101"/>
                <a:gridCol w="774101"/>
                <a:gridCol w="1091355"/>
                <a:gridCol w="1091355"/>
                <a:gridCol w="1091355"/>
                <a:gridCol w="1006475"/>
                <a:gridCol w="371188"/>
              </a:tblGrid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ANNO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smtClean="0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2018</a:t>
                      </a:r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smtClean="0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smtClean="0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2020                       </a:t>
                      </a:r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 smtClean="0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TOTALE ENTRATE da bilanci ufficiali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219.891,64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205.864,76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 </a:t>
                      </a:r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176.482,69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€</a:t>
                      </a:r>
                      <a:r>
                        <a:rPr lang="it-IT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169.027,68</a:t>
                      </a:r>
                      <a:endParaRPr lang="it-I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>
                          <a:solidFill>
                            <a:srgbClr val="0062AC"/>
                          </a:solidFill>
                          <a:effectLst/>
                          <a:latin typeface="Calibri"/>
                        </a:rPr>
                        <a:t>DELTA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FF3333"/>
                          </a:solidFill>
                          <a:effectLst/>
                          <a:latin typeface="Calibri"/>
                        </a:rPr>
                        <a:t>-14.026,88</a:t>
                      </a:r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FF3333"/>
                          </a:solidFill>
                          <a:effectLst/>
                          <a:latin typeface="Calibri"/>
                        </a:rPr>
                        <a:t>-29.382,07</a:t>
                      </a:r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 smtClean="0">
                          <a:solidFill>
                            <a:srgbClr val="FF3333"/>
                          </a:solidFill>
                          <a:effectLst/>
                          <a:latin typeface="Calibri"/>
                        </a:rPr>
                        <a:t>-7.455,01</a:t>
                      </a:r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 smtClean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400" b="1" i="0" u="none" strike="noStrike" dirty="0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62AC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FF3333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4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it-IT" altLang="it-IT" sz="4800" b="1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INIZIATIVE dell’anno 2021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412875"/>
            <a:ext cx="7994650" cy="4852988"/>
          </a:xfrm>
          <a:ln w="19050">
            <a:solidFill>
              <a:srgbClr val="A50021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spcAft>
                <a:spcPts val="600"/>
              </a:spcAft>
              <a:buClr>
                <a:srgbClr val="A50021"/>
              </a:buClr>
              <a:buNone/>
            </a:pPr>
            <a:endParaRPr lang="it-IT" altLang="it-IT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ASSEMBLEA CASA </a:t>
            </a: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MADRE      </a:t>
            </a: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</a:t>
            </a:r>
            <a:endParaRPr lang="it-IT" altLang="it-IT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LOTTERIA </a:t>
            </a: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ROGAZIONI                      </a:t>
            </a: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RACCOLTA FONDI PER  GITARE (Kenya)</a:t>
            </a: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FRANCOBOLLI</a:t>
            </a: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MOSTRA MISSIONARIA  </a:t>
            </a:r>
          </a:p>
          <a:p>
            <a:pPr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SPEDIZIONE PACCHI INDUMENTI IN BRASILE</a:t>
            </a:r>
          </a:p>
          <a:p>
            <a:pPr eaLnBrk="1" hangingPunct="1"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PANETTONI</a:t>
            </a:r>
            <a:endParaRPr lang="it-IT" altLang="it-IT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A50021"/>
              </a:buClr>
              <a:buFont typeface="Wingdings" panose="05000000000000000000" pitchFamily="2" charset="2"/>
              <a:buChar char="v"/>
            </a:pPr>
            <a:r>
              <a:rPr lang="it-IT" altLang="it-IT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PRIMO VOLO</a:t>
            </a:r>
          </a:p>
          <a:p>
            <a:pPr marL="0" indent="0" eaLnBrk="1" hangingPunct="1">
              <a:spcAft>
                <a:spcPts val="600"/>
              </a:spcAft>
              <a:buClr>
                <a:srgbClr val="A50021"/>
              </a:buClr>
              <a:buNone/>
            </a:pPr>
            <a:endParaRPr lang="it-IT" altLang="it-IT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eaLnBrk="1" hangingPunct="1">
              <a:spcAft>
                <a:spcPts val="600"/>
              </a:spcAft>
              <a:buClr>
                <a:srgbClr val="A50021"/>
              </a:buClr>
              <a:buNone/>
            </a:pPr>
            <a:endParaRPr lang="it-IT" altLang="it-IT" sz="19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it-IT" altLang="it-IT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082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Attività dei volontari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                          		   ENTRATE        USCITE             UTILI</a:t>
            </a:r>
          </a:p>
          <a:p>
            <a:pPr marL="0" indent="0">
              <a:buNone/>
            </a:pPr>
            <a:r>
              <a:rPr lang="it-IT" sz="2000" dirty="0" smtClean="0"/>
              <a:t>Assemblea Incontro                               5.774,00          3.419,77	  2.354,23</a:t>
            </a:r>
          </a:p>
          <a:p>
            <a:pPr marL="0" indent="0">
              <a:buNone/>
            </a:pPr>
            <a:r>
              <a:rPr lang="it-IT" sz="2000" dirty="0" smtClean="0"/>
              <a:t>Mercatini      			   </a:t>
            </a:r>
            <a:r>
              <a:rPr lang="it-IT" sz="2000" dirty="0"/>
              <a:t> </a:t>
            </a:r>
            <a:r>
              <a:rPr lang="it-IT" sz="2000" dirty="0" smtClean="0"/>
              <a:t>  659,00          1.100,00	  </a:t>
            </a:r>
            <a:r>
              <a:rPr lang="it-IT" sz="2000" dirty="0"/>
              <a:t> </a:t>
            </a:r>
            <a:r>
              <a:rPr lang="it-IT" sz="2000" dirty="0" smtClean="0"/>
              <a:t> -451,00 </a:t>
            </a:r>
          </a:p>
          <a:p>
            <a:pPr marL="0" indent="0">
              <a:buNone/>
            </a:pPr>
            <a:r>
              <a:rPr lang="it-IT" sz="2000" dirty="0" err="1" smtClean="0"/>
              <a:t>Ideaginger</a:t>
            </a:r>
            <a:r>
              <a:rPr lang="it-IT" sz="2000" dirty="0" smtClean="0"/>
              <a:t> per </a:t>
            </a:r>
            <a:r>
              <a:rPr lang="it-IT" sz="2000" dirty="0" err="1" smtClean="0"/>
              <a:t>Gitare</a:t>
            </a:r>
            <a:r>
              <a:rPr lang="it-IT" sz="2000" dirty="0" smtClean="0"/>
              <a:t>                           18.475,16             915,00   17.559,56</a:t>
            </a:r>
          </a:p>
          <a:p>
            <a:pPr marL="0" indent="0">
              <a:buNone/>
            </a:pPr>
            <a:r>
              <a:rPr lang="it-IT" sz="2000" dirty="0" smtClean="0"/>
              <a:t>Mostra mercato			    2.752,50	 258,05     2.494,45</a:t>
            </a:r>
          </a:p>
          <a:p>
            <a:pPr marL="0" indent="0">
              <a:buNone/>
            </a:pPr>
            <a:r>
              <a:rPr lang="it-IT" sz="2000" dirty="0" smtClean="0"/>
              <a:t>Francobolli                                                2.312,00             977,00      1.135,00</a:t>
            </a:r>
          </a:p>
          <a:p>
            <a:pPr marL="0" indent="0">
              <a:buNone/>
            </a:pPr>
            <a:r>
              <a:rPr lang="it-IT" sz="2000" dirty="0" smtClean="0"/>
              <a:t>Panettoni                                                  8.831,80          5.191,99      3.639,81</a:t>
            </a:r>
          </a:p>
          <a:p>
            <a:pPr marL="0" indent="0">
              <a:buNone/>
            </a:pPr>
            <a:r>
              <a:rPr lang="it-IT" sz="2000" dirty="0" smtClean="0"/>
              <a:t>Il Volo                                                         1.092,80             915,98         176,82</a:t>
            </a:r>
          </a:p>
          <a:p>
            <a:pPr marL="0" indent="0">
              <a:buNone/>
            </a:pPr>
            <a:r>
              <a:rPr lang="it-IT" sz="2000" b="1" dirty="0" smtClean="0"/>
              <a:t>Totale                                                       39.897,26       12.777,79   27.120,47</a:t>
            </a:r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165022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8935"/>
            <a:ext cx="8229600" cy="995809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EVENTI DELL’ANNO</a:t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 smtClean="0">
                <a:solidFill>
                  <a:srgbClr val="0070C0"/>
                </a:solidFill>
              </a:rPr>
              <a:t>Mostra Missionaria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55976" y="1628800"/>
            <a:ext cx="4330824" cy="4497363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Entrate  </a:t>
            </a:r>
            <a:r>
              <a:rPr lang="it-IT" dirty="0" smtClean="0"/>
              <a:t>€ 2.752,50</a:t>
            </a:r>
          </a:p>
          <a:p>
            <a:r>
              <a:rPr lang="it-IT" dirty="0" smtClean="0"/>
              <a:t>Uscite    € </a:t>
            </a:r>
            <a:r>
              <a:rPr lang="it-IT" dirty="0"/>
              <a:t> </a:t>
            </a:r>
            <a:r>
              <a:rPr lang="it-IT" dirty="0" smtClean="0"/>
              <a:t>  258,05</a:t>
            </a:r>
          </a:p>
          <a:p>
            <a:r>
              <a:rPr lang="it-IT" dirty="0" smtClean="0"/>
              <a:t>Utile       € 2.494,45</a:t>
            </a:r>
            <a:endParaRPr lang="it-IT" dirty="0"/>
          </a:p>
        </p:txBody>
      </p:sp>
      <p:pic>
        <p:nvPicPr>
          <p:cNvPr id="8194" name="Picture 2" descr="Y:\ASSOCIAZIONE MISSIONARIA 20-10-2018\EVENTI\EVENTI 2021\MOSTRA MISSIONARIA\FOTO MOSTRA MISSION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060242" cy="29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3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dulazione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ndulazi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melia BT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melia BT" pitchFamily="82" charset="0"/>
          </a:defRPr>
        </a:defPPr>
      </a:lstStyle>
    </a:lnDef>
  </a:objectDefaults>
  <a:extraClrSchemeLst>
    <a:extraClrScheme>
      <a:clrScheme name="Ondulazion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zion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zion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F9E181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5449</TotalTime>
  <Words>572</Words>
  <Application>Microsoft Office PowerPoint</Application>
  <PresentationFormat>Presentazione su schermo (4:3)</PresentationFormat>
  <Paragraphs>171</Paragraphs>
  <Slides>26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Ondulazione</vt:lpstr>
      <vt:lpstr>Tema di Office</vt:lpstr>
      <vt:lpstr>Acrobat Document</vt:lpstr>
      <vt:lpstr>Presentazione standard di PowerPoint</vt:lpstr>
      <vt:lpstr>Presentazione standard di PowerPoint</vt:lpstr>
      <vt:lpstr>Programma della giornata</vt:lpstr>
      <vt:lpstr>Il Nostro SITO: www.aimimola.it</vt:lpstr>
      <vt:lpstr>Presentazione standard di PowerPoint</vt:lpstr>
      <vt:lpstr>Presentazione standard di PowerPoint</vt:lpstr>
      <vt:lpstr>INIZIATIVE dell’anno 2021</vt:lpstr>
      <vt:lpstr>Attività dei volontari</vt:lpstr>
      <vt:lpstr>EVENTI DELL’ANNO Mostra Missionaria</vt:lpstr>
      <vt:lpstr>EVENTI DELL’ANNO Panettoni</vt:lpstr>
      <vt:lpstr>EVENTI DELL’ANNO IL VOLO</vt:lpstr>
      <vt:lpstr>EVENTI DELL’ANNO Raccolta fondi                       «un pozzo per Gitare»</vt:lpstr>
      <vt:lpstr>EVENTI DELL’ANNO Partecipazione a convegni filatelici</vt:lpstr>
      <vt:lpstr>Presentazione standard di PowerPoint</vt:lpstr>
      <vt:lpstr>Presentazione standard di PowerPoint</vt:lpstr>
      <vt:lpstr>Libro cinquant’aim 1970 - 2020</vt:lpstr>
      <vt:lpstr>EVENTI DELL’ANNO 2022 Raccolta fondi per l’Ucraina</vt:lpstr>
      <vt:lpstr>APPROVAZIONE BILANCIO</vt:lpstr>
      <vt:lpstr>Attività anno 2022 Serata Rotary</vt:lpstr>
      <vt:lpstr>Attività anno 2022 Serata Rotary</vt:lpstr>
      <vt:lpstr>PESCA DELLE ROGAZIONI 2022</vt:lpstr>
      <vt:lpstr>Eventi Programmati 2022</vt:lpstr>
      <vt:lpstr>Altri eventi possibili nel  2022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Ass. Missionaria</cp:lastModifiedBy>
  <cp:revision>444</cp:revision>
  <cp:lastPrinted>2021-05-29T07:57:25Z</cp:lastPrinted>
  <dcterms:created xsi:type="dcterms:W3CDTF">2011-04-12T08:25:34Z</dcterms:created>
  <dcterms:modified xsi:type="dcterms:W3CDTF">2022-05-28T09:27:47Z</dcterms:modified>
</cp:coreProperties>
</file>